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60" r:id="rId3"/>
    <p:sldId id="258" r:id="rId4"/>
    <p:sldId id="259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0A044493-8424-4318-8C9C-C8554E55EA3A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199A4DA1-C3AD-435F-AB00-5893C1A1D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70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Research-Statistics-Data-and-Systems/Statistics-Trends-and-Reports/Dashboard/Chronic-Conditions-State/CC_State_Dashboard.html" TargetMode="External"/><Relationship Id="rId2" Type="http://schemas.openxmlformats.org/officeDocument/2006/relationships/hyperlink" Target="http://www.cdc.gov/diabetes/pubs/statsreport14/national-diabetes-report-web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Diabetic Emergencies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Diabetes -- Endocrine disorder related to insulin</a:t>
            </a:r>
          </a:p>
        </p:txBody>
      </p:sp>
    </p:spTree>
    <p:extLst>
      <p:ext uri="{BB962C8B-B14F-4D97-AF65-F5344CB8AC3E}">
        <p14:creationId xmlns:p14="http://schemas.microsoft.com/office/powerpoint/2010/main" val="522075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Kentucky residents with diabetes – 28.55%</a:t>
            </a:r>
          </a:p>
          <a:p>
            <a:r>
              <a:rPr lang="en-US" dirty="0"/>
              <a:t>National prevalence of diabetes – 26.72%</a:t>
            </a:r>
          </a:p>
          <a:p>
            <a:r>
              <a:rPr lang="en-US" dirty="0"/>
              <a:t>457,000 diabetic emergencies occurred in the USA in 2014</a:t>
            </a:r>
          </a:p>
        </p:txBody>
      </p:sp>
    </p:spTree>
    <p:extLst>
      <p:ext uri="{BB962C8B-B14F-4D97-AF65-F5344CB8AC3E}">
        <p14:creationId xmlns:p14="http://schemas.microsoft.com/office/powerpoint/2010/main" val="1685464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diabetic emergency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Have the patient check their blood glucose if they have a monitor</a:t>
            </a:r>
          </a:p>
          <a:p>
            <a:r>
              <a:rPr lang="en-US" dirty="0"/>
              <a:t>If the patient is conscious provide glucose to the patient – glucose tablets work best – 12-ounce serving of fruit juice may substitute – and after 5 minutes ask if they are feeling better</a:t>
            </a:r>
          </a:p>
          <a:p>
            <a:r>
              <a:rPr lang="en-US" dirty="0"/>
              <a:t>If the patient or family has glucagon, they may need an injection for hypoglycemia which they can self-administer</a:t>
            </a:r>
          </a:p>
          <a:p>
            <a:r>
              <a:rPr lang="en-US" dirty="0"/>
              <a:t>Call 9-1-1 if the patient does not improve after glucose</a:t>
            </a:r>
          </a:p>
        </p:txBody>
      </p:sp>
    </p:spTree>
    <p:extLst>
      <p:ext uri="{BB962C8B-B14F-4D97-AF65-F5344CB8AC3E}">
        <p14:creationId xmlns:p14="http://schemas.microsoft.com/office/powerpoint/2010/main" val="218876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American Red Cross.  </a:t>
            </a:r>
            <a:r>
              <a:rPr lang="en-US" i="1" dirty="0"/>
              <a:t>Responding to Emergencies: Comprehensive First Aid/CPR/AED.  </a:t>
            </a:r>
            <a:r>
              <a:rPr lang="en-US" dirty="0"/>
              <a:t>American National Red Cross, 2012.</a:t>
            </a:r>
          </a:p>
          <a:p>
            <a:r>
              <a:rPr lang="en-US" dirty="0"/>
              <a:t>Centers for Disease Control and Prevention, </a:t>
            </a:r>
            <a:r>
              <a:rPr lang="en-US" dirty="0">
                <a:hlinkClick r:id="rId2"/>
              </a:rPr>
              <a:t>http://www.cdc.gov/diabetes/pubs/statsreport14/national-diabetes-report-web.pdf</a:t>
            </a:r>
            <a:r>
              <a:rPr lang="en-US" dirty="0"/>
              <a:t>,  </a:t>
            </a:r>
          </a:p>
          <a:p>
            <a:r>
              <a:rPr lang="en-US" dirty="0"/>
              <a:t>Centers for Medicare and Medicaid Services, </a:t>
            </a:r>
            <a:r>
              <a:rPr lang="en-US" dirty="0">
                <a:hlinkClick r:id="rId3"/>
              </a:rPr>
              <a:t>https://www.cms.gov/Research-Statistics-Data-and-Systems/Statistics-Trends-and-Reports/Dashboard/Chronic-Conditions-State/CC_State_Dashboard.html</a:t>
            </a:r>
            <a:r>
              <a:rPr lang="en-US" dirty="0"/>
              <a:t>.</a:t>
            </a:r>
          </a:p>
          <a:p>
            <a:r>
              <a:rPr lang="en-US" dirty="0"/>
              <a:t>Robbins, C. “Core State Preconception Health Indicators – Pregnancy Risk Assessment Monitoring System and Behavioral Risk Factor Surveillance System.” </a:t>
            </a:r>
            <a:r>
              <a:rPr lang="en-US" i="1" dirty="0"/>
              <a:t>Morbidity &amp; Mortality Weekly Report, </a:t>
            </a:r>
            <a:r>
              <a:rPr lang="en-US" dirty="0"/>
              <a:t>25 April 2014, pp. 1-63.</a:t>
            </a:r>
          </a:p>
          <a:p>
            <a:r>
              <a:rPr lang="en-US" dirty="0"/>
              <a:t>Thompson, Tommy, </a:t>
            </a:r>
            <a:r>
              <a:rPr lang="en-US" i="1" dirty="0"/>
              <a:t>Diabetes: A National Plan for Action.  </a:t>
            </a:r>
            <a:r>
              <a:rPr lang="en-US" dirty="0"/>
              <a:t>United States Department of Health and Human Services, 2004.</a:t>
            </a:r>
          </a:p>
        </p:txBody>
      </p:sp>
    </p:spTree>
    <p:extLst>
      <p:ext uri="{BB962C8B-B14F-4D97-AF65-F5344CB8AC3E}">
        <p14:creationId xmlns:p14="http://schemas.microsoft.com/office/powerpoint/2010/main" val="308401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diabetes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Beta cell involvement</a:t>
            </a:r>
          </a:p>
          <a:p>
            <a:r>
              <a:rPr lang="en-US" dirty="0"/>
              <a:t>Glycemic control of metabolism</a:t>
            </a:r>
          </a:p>
          <a:p>
            <a:r>
              <a:rPr lang="en-US" dirty="0"/>
              <a:t>Carbohydrate regulation for healthy eating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3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types of diabetes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Type 1 Diabetes</a:t>
            </a:r>
          </a:p>
          <a:p>
            <a:pPr lvl="1"/>
            <a:r>
              <a:rPr lang="en-US" dirty="0"/>
              <a:t>Pancreas does not produce insulin</a:t>
            </a:r>
          </a:p>
          <a:p>
            <a:pPr lvl="1"/>
            <a:r>
              <a:rPr lang="en-US" dirty="0"/>
              <a:t>Age of onset is childhood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Type 2 Diabetes</a:t>
            </a:r>
          </a:p>
          <a:p>
            <a:pPr lvl="1"/>
            <a:r>
              <a:rPr lang="en-US" dirty="0"/>
              <a:t>Insulin resistance develops and is related to environmental factors as well as genetic factors</a:t>
            </a:r>
          </a:p>
          <a:p>
            <a:pPr lvl="1"/>
            <a:r>
              <a:rPr lang="en-US" dirty="0"/>
              <a:t>Age of onset is generally adulthood</a:t>
            </a:r>
          </a:p>
        </p:txBody>
      </p:sp>
    </p:spTree>
    <p:extLst>
      <p:ext uri="{BB962C8B-B14F-4D97-AF65-F5344CB8AC3E}">
        <p14:creationId xmlns:p14="http://schemas.microsoft.com/office/powerpoint/2010/main" val="296217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types of diabetes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Pre-diabetes</a:t>
            </a:r>
          </a:p>
          <a:p>
            <a:pPr lvl="1"/>
            <a:r>
              <a:rPr lang="en-US" dirty="0"/>
              <a:t>Hyperglycemia found in fasting blood glucose tests which is lower than type 1 or type 2 diabetes, but that indicates diabetes is present</a:t>
            </a:r>
          </a:p>
          <a:p>
            <a:pPr lvl="1"/>
            <a:r>
              <a:rPr lang="en-US" dirty="0"/>
              <a:t>Can lead to type 2 diabetes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Gestational Diabetes</a:t>
            </a:r>
          </a:p>
          <a:p>
            <a:pPr lvl="1"/>
            <a:r>
              <a:rPr lang="en-US" dirty="0"/>
              <a:t>Diabetes during pregnancy</a:t>
            </a:r>
          </a:p>
          <a:p>
            <a:pPr lvl="1"/>
            <a:r>
              <a:rPr lang="en-US" dirty="0"/>
              <a:t>Causes type 2 diabetes development to be more prevalent</a:t>
            </a:r>
          </a:p>
        </p:txBody>
      </p:sp>
    </p:spTree>
    <p:extLst>
      <p:ext uri="{BB962C8B-B14F-4D97-AF65-F5344CB8AC3E}">
        <p14:creationId xmlns:p14="http://schemas.microsoft.com/office/powerpoint/2010/main" val="2173662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Risk factors and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10010319" cy="34506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*Family member with diabetes	*Overweight or obesity			</a:t>
            </a:r>
            <a:r>
              <a:rPr lang="en-US" u="sng" dirty="0"/>
              <a:t>Cardiovascular risk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*Sedentary lifestyle 		*Impaired glucose tolerance			</a:t>
            </a:r>
            <a:r>
              <a:rPr lang="en-US" u="sng" dirty="0"/>
              <a:t>Kidney Disease risk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(exercise fewer than		 or impaired fasting glucose			</a:t>
            </a:r>
            <a:r>
              <a:rPr lang="en-US" u="sng" dirty="0"/>
              <a:t>Peripheral Vascular risk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three times per week)						</a:t>
            </a:r>
            <a:r>
              <a:rPr lang="en-US" u="sng" dirty="0"/>
              <a:t>Neuropathy risk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*High blood pressure		*Low HDL cholesterol and/or high triglycerides	</a:t>
            </a:r>
            <a:r>
              <a:rPr lang="en-US" u="sng" dirty="0"/>
              <a:t>Risk of blindness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*History of gestational diabetes	*Delivered baby 9 lbs. or heavier</a:t>
            </a:r>
          </a:p>
          <a:p>
            <a:pPr marL="0" indent="0">
              <a:buNone/>
            </a:pPr>
            <a:r>
              <a:rPr lang="en-US" dirty="0"/>
              <a:t>*Black			*Hispanic/Latino American</a:t>
            </a:r>
          </a:p>
          <a:p>
            <a:pPr marL="0" indent="0">
              <a:buNone/>
            </a:pPr>
            <a:r>
              <a:rPr lang="en-US" dirty="0"/>
              <a:t>*Native American		*Asian American</a:t>
            </a:r>
          </a:p>
          <a:p>
            <a:pPr marL="0" indent="0">
              <a:buNone/>
            </a:pPr>
            <a:r>
              <a:rPr lang="en-US" dirty="0"/>
              <a:t>*Native Hawaiian or Pacific</a:t>
            </a:r>
          </a:p>
          <a:p>
            <a:pPr marL="0" indent="0">
              <a:buNone/>
            </a:pPr>
            <a:r>
              <a:rPr lang="en-US" dirty="0"/>
              <a:t> Islander ancestry</a:t>
            </a:r>
          </a:p>
        </p:txBody>
      </p:sp>
    </p:spTree>
    <p:extLst>
      <p:ext uri="{BB962C8B-B14F-4D97-AF65-F5344CB8AC3E}">
        <p14:creationId xmlns:p14="http://schemas.microsoft.com/office/powerpoint/2010/main" val="3789519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Diabetic Emergencies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Hyperglycemia</a:t>
            </a:r>
          </a:p>
          <a:p>
            <a:r>
              <a:rPr lang="en-US" dirty="0"/>
              <a:t>Diabetic ketoacidosis</a:t>
            </a:r>
          </a:p>
          <a:p>
            <a:r>
              <a:rPr lang="en-US" dirty="0"/>
              <a:t>Diabetic coma</a:t>
            </a:r>
          </a:p>
          <a:p>
            <a:r>
              <a:rPr lang="en-US" dirty="0"/>
              <a:t>Hypoglycemia</a:t>
            </a:r>
          </a:p>
          <a:p>
            <a:r>
              <a:rPr lang="en-US" dirty="0"/>
              <a:t>Insulin shock</a:t>
            </a:r>
          </a:p>
        </p:txBody>
      </p:sp>
    </p:spTree>
    <p:extLst>
      <p:ext uri="{BB962C8B-B14F-4D97-AF65-F5344CB8AC3E}">
        <p14:creationId xmlns:p14="http://schemas.microsoft.com/office/powerpoint/2010/main" val="12171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Hyperglycemia – high blood glucose, overweight or obesity, sedentary lifestyle</a:t>
            </a:r>
          </a:p>
          <a:p>
            <a:r>
              <a:rPr lang="en-US" dirty="0"/>
              <a:t>Diabetic ketoacidosis – stopping taking prescribed insulin, infection</a:t>
            </a:r>
          </a:p>
          <a:p>
            <a:r>
              <a:rPr lang="en-US" dirty="0"/>
              <a:t>Diabetic coma – not treating hyperglycemia or diabetic ketoacidosis</a:t>
            </a:r>
          </a:p>
          <a:p>
            <a:r>
              <a:rPr lang="en-US" dirty="0"/>
              <a:t>Hypoglycemia – eating at different times, not eating, alcohol consumption, heavier exercise than usual, changing medication routine, too much insulin</a:t>
            </a:r>
          </a:p>
          <a:p>
            <a:r>
              <a:rPr lang="en-US" dirty="0"/>
              <a:t>Insulin shock – not treating hypoglycemia</a:t>
            </a:r>
          </a:p>
        </p:txBody>
      </p:sp>
    </p:spTree>
    <p:extLst>
      <p:ext uri="{BB962C8B-B14F-4D97-AF65-F5344CB8AC3E}">
        <p14:creationId xmlns:p14="http://schemas.microsoft.com/office/powerpoint/2010/main" val="162659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Prevention/detection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Blood glucose control – A1C test twice yearly (through schools and providers)</a:t>
            </a:r>
          </a:p>
          <a:p>
            <a:r>
              <a:rPr lang="en-US" dirty="0"/>
              <a:t>Type 2 diabetes recommendation -- losing 5-7% of body weight and getting 30 minutes or more of physical activity at least 5 days a week (individuals)</a:t>
            </a:r>
          </a:p>
          <a:p>
            <a:r>
              <a:rPr lang="en-US" dirty="0"/>
              <a:t>Pre-diabetes recommendation -- nutritional counseling and education (peers)</a:t>
            </a:r>
          </a:p>
          <a:p>
            <a:r>
              <a:rPr lang="en-US" dirty="0"/>
              <a:t>Gestational diabetes recommendation -- health care including health indicators such as </a:t>
            </a:r>
            <a:r>
              <a:rPr lang="en-US" dirty="0" err="1"/>
              <a:t>prepregnancy</a:t>
            </a:r>
            <a:r>
              <a:rPr lang="en-US" dirty="0"/>
              <a:t> drinking, nonuse of contraception </a:t>
            </a:r>
            <a:r>
              <a:rPr lang="en-US" dirty="0" err="1"/>
              <a:t>prepregnancy</a:t>
            </a:r>
            <a:r>
              <a:rPr lang="en-US" dirty="0"/>
              <a:t>, </a:t>
            </a:r>
            <a:r>
              <a:rPr lang="en-US" dirty="0" err="1"/>
              <a:t>prepregnancy</a:t>
            </a:r>
            <a:r>
              <a:rPr lang="en-US" dirty="0"/>
              <a:t> diabetes, use of contraceptives, physical abuse, social support, postpartum checkup, hypertension, previous preterm birth, and </a:t>
            </a:r>
            <a:r>
              <a:rPr lang="en-US" dirty="0" err="1"/>
              <a:t>prepregnancy</a:t>
            </a:r>
            <a:r>
              <a:rPr lang="en-US" dirty="0"/>
              <a:t> smoking (families)</a:t>
            </a:r>
          </a:p>
        </p:txBody>
      </p:sp>
    </p:spTree>
    <p:extLst>
      <p:ext uri="{BB962C8B-B14F-4D97-AF65-F5344CB8AC3E}">
        <p14:creationId xmlns:p14="http://schemas.microsoft.com/office/powerpoint/2010/main" val="107749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Hyperglycemia – medication, regulating diet, monitoring and recording glucose measurements, medical assistance</a:t>
            </a:r>
          </a:p>
          <a:p>
            <a:r>
              <a:rPr lang="en-US" dirty="0"/>
              <a:t>Diabetic ketoacidosis – assistance and treatment for irregular breathing, changes in level of consciousness, changes in mood, dizziness and headache, confusion</a:t>
            </a:r>
          </a:p>
          <a:p>
            <a:r>
              <a:rPr lang="en-US" dirty="0"/>
              <a:t>Diabetic coma – treatment with fluids and medications</a:t>
            </a:r>
          </a:p>
          <a:p>
            <a:r>
              <a:rPr lang="en-US" dirty="0"/>
              <a:t>Hypoglycemia – glucose tablets, fruit juices, raisins, milk, </a:t>
            </a:r>
            <a:r>
              <a:rPr lang="en-US" dirty="0" err="1"/>
              <a:t>nondiet</a:t>
            </a:r>
            <a:r>
              <a:rPr lang="en-US" dirty="0"/>
              <a:t> soft drinks, medical assistance, glucagon injection prescription</a:t>
            </a:r>
          </a:p>
          <a:p>
            <a:r>
              <a:rPr lang="en-US" dirty="0"/>
              <a:t>Insulin shock – medical assistance, treatment for hypoglycemia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14349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494</TotalTime>
  <Words>585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Gallery</vt:lpstr>
      <vt:lpstr>Diabetic Emergencies</vt:lpstr>
      <vt:lpstr>Purpose of diabetes management</vt:lpstr>
      <vt:lpstr>Four types of diabetes</vt:lpstr>
      <vt:lpstr>Four types of diabetes (continued)</vt:lpstr>
      <vt:lpstr>Risk factors and implications</vt:lpstr>
      <vt:lpstr>Types of Diabetic Emergencies</vt:lpstr>
      <vt:lpstr>Risk Factors</vt:lpstr>
      <vt:lpstr>Prevention/detection</vt:lpstr>
      <vt:lpstr>treatment</vt:lpstr>
      <vt:lpstr>impact</vt:lpstr>
      <vt:lpstr>diabetic emergency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 Watkins</dc:creator>
  <cp:lastModifiedBy>Cris Watkins</cp:lastModifiedBy>
  <cp:revision>24</cp:revision>
  <cp:lastPrinted>2016-10-18T22:46:24Z</cp:lastPrinted>
  <dcterms:created xsi:type="dcterms:W3CDTF">2016-10-14T13:49:38Z</dcterms:created>
  <dcterms:modified xsi:type="dcterms:W3CDTF">2016-10-19T15:46:40Z</dcterms:modified>
</cp:coreProperties>
</file>